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6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5" r:id="rId9"/>
    <p:sldId id="264" r:id="rId10"/>
    <p:sldId id="274" r:id="rId11"/>
    <p:sldId id="265" r:id="rId12"/>
    <p:sldId id="270" r:id="rId13"/>
    <p:sldId id="262" r:id="rId14"/>
    <p:sldId id="272" r:id="rId15"/>
    <p:sldId id="266" r:id="rId16"/>
    <p:sldId id="276" r:id="rId17"/>
    <p:sldId id="267" r:id="rId18"/>
    <p:sldId id="273" r:id="rId19"/>
    <p:sldId id="268" r:id="rId20"/>
    <p:sldId id="271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5881"/>
  </p:normalViewPr>
  <p:slideViewPr>
    <p:cSldViewPr snapToGrid="0">
      <p:cViewPr varScale="1">
        <p:scale>
          <a:sx n="84" d="100"/>
          <a:sy n="84" d="100"/>
        </p:scale>
        <p:origin x="1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3A7EED-1F34-5F48-91A7-DA8F81B5315B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071A0F-79C8-9B47-9C12-1C0F5DDCC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11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2800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313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31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36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8833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5244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44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842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64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48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19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381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862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145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71A0F-79C8-9B47-9C12-1C0F5DDCC2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23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606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6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4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753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61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134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58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319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983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59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757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12/15/23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483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5" r:id="rId6"/>
    <p:sldLayoutId id="2147483770" r:id="rId7"/>
    <p:sldLayoutId id="2147483771" r:id="rId8"/>
    <p:sldLayoutId id="2147483772" r:id="rId9"/>
    <p:sldLayoutId id="2147483774" r:id="rId10"/>
    <p:sldLayoutId id="21474837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aper-craft flowers">
            <a:extLst>
              <a:ext uri="{FF2B5EF4-FFF2-40B4-BE49-F238E27FC236}">
                <a16:creationId xmlns:a16="http://schemas.microsoft.com/office/drawing/2014/main" id="{6BC4F2D0-F115-1C18-CDDE-924C3ABA14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4566" r="-1" b="19169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ED19A9-FEE1-664F-C387-0EB8C689D8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0000" dirty="0"/>
              <a:t>HMS520-Fall23_Final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365075-1C05-BE77-A9C4-F7A6D8EDA2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Serwah Danquah</a:t>
            </a:r>
          </a:p>
        </p:txBody>
      </p:sp>
      <p:sp>
        <p:nvSpPr>
          <p:cNvPr id="45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90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26527-A717-AFE0-4799-056B7B87C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09828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Areas with Least Crimes Reported</a:t>
            </a:r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9BA5EA7B-5F66-F226-E64B-2A97B1AEE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838200" y="1854994"/>
            <a:ext cx="8788400" cy="3429000"/>
          </a:xfrm>
        </p:spPr>
      </p:pic>
      <p:pic>
        <p:nvPicPr>
          <p:cNvPr id="7" name="Picture 6" descr="A graph of blue bars&#10;&#10;Description automatically generated">
            <a:extLst>
              <a:ext uri="{FF2B5EF4-FFF2-40B4-BE49-F238E27FC236}">
                <a16:creationId xmlns:a16="http://schemas.microsoft.com/office/drawing/2014/main" id="{4DD9673F-0EE1-168A-9DD5-95BCE4DC3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2194560"/>
            <a:ext cx="7772400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424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424C9-5A9D-51BC-86AB-D69F8C301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with Most Crime Reported</a:t>
            </a:r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E5C4E90D-9493-671A-40C4-41C654AF1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077244"/>
            <a:ext cx="5575300" cy="2984500"/>
          </a:xfrm>
        </p:spPr>
      </p:pic>
    </p:spTree>
    <p:extLst>
      <p:ext uri="{BB962C8B-B14F-4D97-AF65-F5344CB8AC3E}">
        <p14:creationId xmlns:p14="http://schemas.microsoft.com/office/powerpoint/2010/main" val="4254921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424C9-5A9D-51BC-86AB-D69F8C301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with Most Crime Reported</a:t>
            </a:r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E5C4E90D-9493-671A-40C4-41C654AF1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38200" y="2077244"/>
            <a:ext cx="5575300" cy="2984500"/>
          </a:xfrm>
        </p:spPr>
      </p:pic>
      <p:pic>
        <p:nvPicPr>
          <p:cNvPr id="7" name="Picture 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07C6CA1B-E098-DEED-D9C0-19F70E79F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913" y="2376486"/>
            <a:ext cx="3627437" cy="379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079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262E-C549-386A-2ED3-15A03C24A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15433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Victim Age and Sex Relationship</a:t>
            </a:r>
          </a:p>
        </p:txBody>
      </p:sp>
      <p:pic>
        <p:nvPicPr>
          <p:cNvPr id="5" name="Content Placeholder 4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62CE20D8-FA49-04FC-6B6D-EB308AE29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650" y="2058194"/>
            <a:ext cx="7848600" cy="2222500"/>
          </a:xfrm>
        </p:spPr>
      </p:pic>
    </p:spTree>
    <p:extLst>
      <p:ext uri="{BB962C8B-B14F-4D97-AF65-F5344CB8AC3E}">
        <p14:creationId xmlns:p14="http://schemas.microsoft.com/office/powerpoint/2010/main" val="1730682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262E-C549-386A-2ED3-15A03C24A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848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Victim Age and Sex Relationship</a:t>
            </a:r>
          </a:p>
        </p:txBody>
      </p:sp>
      <p:pic>
        <p:nvPicPr>
          <p:cNvPr id="5" name="Content Placeholder 4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62CE20D8-FA49-04FC-6B6D-EB308AE29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442383" y="1973528"/>
            <a:ext cx="7848600" cy="2222500"/>
          </a:xfrm>
        </p:spPr>
      </p:pic>
      <p:pic>
        <p:nvPicPr>
          <p:cNvPr id="7" name="Picture 6" descr="A black background with white lines&#10;&#10;Description automatically generated">
            <a:extLst>
              <a:ext uri="{FF2B5EF4-FFF2-40B4-BE49-F238E27FC236}">
                <a16:creationId xmlns:a16="http://schemas.microsoft.com/office/drawing/2014/main" id="{25ECFCD8-79EE-6F66-C842-0C7D73678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800" y="120254"/>
            <a:ext cx="3301140" cy="660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523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47CAF-8AB9-BA69-8B39-181670A7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Victim Heatmap</a:t>
            </a:r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32371489-D8B2-110B-3184-72CC89932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4725" y="2023269"/>
            <a:ext cx="8699500" cy="3949700"/>
          </a:xfrm>
        </p:spPr>
      </p:pic>
    </p:spTree>
    <p:extLst>
      <p:ext uri="{BB962C8B-B14F-4D97-AF65-F5344CB8AC3E}">
        <p14:creationId xmlns:p14="http://schemas.microsoft.com/office/powerpoint/2010/main" val="1079846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47CAF-8AB9-BA69-8B39-181670A7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Victim Heatmap</a:t>
            </a:r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32371489-D8B2-110B-3184-72CC89932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1000"/>
          </a:blip>
          <a:stretch>
            <a:fillRect/>
          </a:stretch>
        </p:blipFill>
        <p:spPr>
          <a:xfrm>
            <a:off x="974725" y="2023269"/>
            <a:ext cx="8699500" cy="3949700"/>
          </a:xfrm>
        </p:spPr>
      </p:pic>
      <p:pic>
        <p:nvPicPr>
          <p:cNvPr id="7" name="Picture 6" descr="A grid of gray and white squares&#10;&#10;Description automatically generated">
            <a:extLst>
              <a:ext uri="{FF2B5EF4-FFF2-40B4-BE49-F238E27FC236}">
                <a16:creationId xmlns:a16="http://schemas.microsoft.com/office/drawing/2014/main" id="{1BEBB17D-79A4-F11A-F5D9-131767D9C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034" y="16764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25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9A31-3DAF-2F7E-C359-421DF03E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Reported by Sex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1290404-B253-0EC8-9824-908DDB8DE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73250"/>
            <a:ext cx="8699500" cy="3111500"/>
          </a:xfrm>
        </p:spPr>
      </p:pic>
    </p:spTree>
    <p:extLst>
      <p:ext uri="{BB962C8B-B14F-4D97-AF65-F5344CB8AC3E}">
        <p14:creationId xmlns:p14="http://schemas.microsoft.com/office/powerpoint/2010/main" val="3667816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9A31-3DAF-2F7E-C359-421DF03E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Reported by Sex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1290404-B253-0EC8-9824-908DDB8DE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38200" y="1873250"/>
            <a:ext cx="8699500" cy="3111500"/>
          </a:xfrm>
        </p:spPr>
      </p:pic>
      <p:pic>
        <p:nvPicPr>
          <p:cNvPr id="7" name="Picture 6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06106412-3958-5179-B42C-6003BBBDB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267" y="2218267"/>
            <a:ext cx="4639733" cy="463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69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CE999-5C6D-6309-A13C-9FE589B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Reported by Age</a:t>
            </a:r>
          </a:p>
        </p:txBody>
      </p:sp>
      <p:pic>
        <p:nvPicPr>
          <p:cNvPr id="5" name="Content Placeholder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5CA0EC4E-60E5-516B-1F60-16A23F9CCD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34369"/>
            <a:ext cx="7543800" cy="2298700"/>
          </a:xfrm>
        </p:spPr>
      </p:pic>
    </p:spTree>
    <p:extLst>
      <p:ext uri="{BB962C8B-B14F-4D97-AF65-F5344CB8AC3E}">
        <p14:creationId xmlns:p14="http://schemas.microsoft.com/office/powerpoint/2010/main" val="2497126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EB33B-0F6D-45F6-9A43-FA2A1C342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9A3CB57-42EC-DB76-CFA4-A13EEAB8B0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28608"/>
            <a:ext cx="10515600" cy="218745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AE29DC-BBD1-2776-32B6-C3806D8D7E17}"/>
              </a:ext>
            </a:extLst>
          </p:cNvPr>
          <p:cNvSpPr txBox="1"/>
          <p:nvPr/>
        </p:nvSpPr>
        <p:spPr>
          <a:xfrm>
            <a:off x="7721600" y="6488668"/>
            <a:ext cx="528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asaniczka</a:t>
            </a:r>
            <a:r>
              <a:rPr lang="en-US" dirty="0"/>
              <a:t>/crimes-in-los-angeles-2020-2023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9ACDF11-C040-579F-6586-D3926412A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55" y="4670544"/>
            <a:ext cx="1992003" cy="218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839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CE999-5C6D-6309-A13C-9FE589B1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Reported by Age</a:t>
            </a:r>
          </a:p>
        </p:txBody>
      </p:sp>
      <p:pic>
        <p:nvPicPr>
          <p:cNvPr id="5" name="Content Placeholder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5CA0EC4E-60E5-516B-1F60-16A23F9CCD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838200" y="1934369"/>
            <a:ext cx="7543800" cy="2298700"/>
          </a:xfrm>
        </p:spPr>
      </p:pic>
      <p:pic>
        <p:nvPicPr>
          <p:cNvPr id="7" name="Picture 6" descr="A graph with a black background&#10;&#10;Description automatically generated">
            <a:extLst>
              <a:ext uri="{FF2B5EF4-FFF2-40B4-BE49-F238E27FC236}">
                <a16:creationId xmlns:a16="http://schemas.microsoft.com/office/drawing/2014/main" id="{4B7E829F-45BF-EE06-EEF1-B4C2D74C6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2721769"/>
            <a:ext cx="5267324" cy="395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976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A6D37EE4-EA1B-46EE-A54B-5233C63C9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E53DA2-BA6C-24FF-0806-861E2B835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586" y="703293"/>
            <a:ext cx="4290724" cy="1949815"/>
          </a:xfrm>
        </p:spPr>
        <p:txBody>
          <a:bodyPr anchor="b">
            <a:normAutofit/>
          </a:bodyPr>
          <a:lstStyle/>
          <a:p>
            <a:r>
              <a:rPr lang="en-US" sz="6000" dirty="0"/>
              <a:t>Conclusion</a:t>
            </a:r>
          </a:p>
        </p:txBody>
      </p:sp>
      <p:pic>
        <p:nvPicPr>
          <p:cNvPr id="1026" name="Picture 2" descr="Week 8 'All About Data,' Data Wrangling&quot; | CI 5371: Learning Analytics">
            <a:extLst>
              <a:ext uri="{FF2B5EF4-FFF2-40B4-BE49-F238E27FC236}">
                <a16:creationId xmlns:a16="http://schemas.microsoft.com/office/drawing/2014/main" id="{943F0D73-378A-311D-E791-CC3D32EC52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223" b="1"/>
          <a:stretch/>
        </p:blipFill>
        <p:spPr bwMode="auto">
          <a:xfrm>
            <a:off x="866691" y="1216968"/>
            <a:ext cx="5416261" cy="4424065"/>
          </a:xfrm>
          <a:custGeom>
            <a:avLst/>
            <a:gdLst/>
            <a:ahLst/>
            <a:cxnLst/>
            <a:rect l="l" t="t" r="r" b="b"/>
            <a:pathLst>
              <a:path w="5531320" h="4424065">
                <a:moveTo>
                  <a:pt x="4292328" y="3931444"/>
                </a:moveTo>
                <a:cubicBezTo>
                  <a:pt x="3830135" y="4131325"/>
                  <a:pt x="3346708" y="4259111"/>
                  <a:pt x="2855653" y="4364392"/>
                </a:cubicBezTo>
                <a:lnTo>
                  <a:pt x="2855525" y="4364392"/>
                </a:lnTo>
                <a:cubicBezTo>
                  <a:pt x="3386634" y="4394018"/>
                  <a:pt x="3853531" y="4210158"/>
                  <a:pt x="4292328" y="3931444"/>
                </a:cubicBezTo>
                <a:close/>
                <a:moveTo>
                  <a:pt x="4302118" y="3923561"/>
                </a:moveTo>
                <a:lnTo>
                  <a:pt x="4301102" y="3924959"/>
                </a:lnTo>
                <a:lnTo>
                  <a:pt x="4302881" y="3924959"/>
                </a:lnTo>
                <a:close/>
                <a:moveTo>
                  <a:pt x="3885572" y="334733"/>
                </a:moveTo>
                <a:cubicBezTo>
                  <a:pt x="4046889" y="406840"/>
                  <a:pt x="4203653" y="488713"/>
                  <a:pt x="4355013" y="579880"/>
                </a:cubicBezTo>
                <a:cubicBezTo>
                  <a:pt x="4662082" y="768063"/>
                  <a:pt x="4933803" y="995790"/>
                  <a:pt x="5144619" y="1290779"/>
                </a:cubicBezTo>
                <a:cubicBezTo>
                  <a:pt x="5314365" y="1528042"/>
                  <a:pt x="5426258" y="1789591"/>
                  <a:pt x="5468598" y="2088522"/>
                </a:cubicBezTo>
                <a:cubicBezTo>
                  <a:pt x="5479330" y="2001424"/>
                  <a:pt x="5480182" y="1913385"/>
                  <a:pt x="5471141" y="1826083"/>
                </a:cubicBezTo>
                <a:cubicBezTo>
                  <a:pt x="5455337" y="1662962"/>
                  <a:pt x="5406307" y="1504799"/>
                  <a:pt x="5327080" y="1361348"/>
                </a:cubicBezTo>
                <a:cubicBezTo>
                  <a:pt x="5206160" y="1140233"/>
                  <a:pt x="5033362" y="965782"/>
                  <a:pt x="4833354" y="816507"/>
                </a:cubicBezTo>
                <a:cubicBezTo>
                  <a:pt x="4597235" y="640276"/>
                  <a:pt x="4336322" y="509438"/>
                  <a:pt x="4063457" y="400724"/>
                </a:cubicBezTo>
                <a:cubicBezTo>
                  <a:pt x="4033360" y="388607"/>
                  <a:pt x="4003060" y="376909"/>
                  <a:pt x="3972544" y="365631"/>
                </a:cubicBezTo>
                <a:cubicBezTo>
                  <a:pt x="3943680" y="354950"/>
                  <a:pt x="3914563" y="345033"/>
                  <a:pt x="3885572" y="334733"/>
                </a:cubicBezTo>
                <a:close/>
                <a:moveTo>
                  <a:pt x="3865737" y="329520"/>
                </a:moveTo>
                <a:cubicBezTo>
                  <a:pt x="3865737" y="329520"/>
                  <a:pt x="3865737" y="330410"/>
                  <a:pt x="3866500" y="330537"/>
                </a:cubicBezTo>
                <a:lnTo>
                  <a:pt x="3869806" y="330156"/>
                </a:lnTo>
                <a:close/>
                <a:moveTo>
                  <a:pt x="2219772" y="85645"/>
                </a:moveTo>
                <a:cubicBezTo>
                  <a:pt x="2206943" y="84005"/>
                  <a:pt x="2193910" y="85264"/>
                  <a:pt x="2181627" y="89333"/>
                </a:cubicBezTo>
                <a:cubicBezTo>
                  <a:pt x="1932920" y="125113"/>
                  <a:pt x="1690800" y="197118"/>
                  <a:pt x="1462972" y="303073"/>
                </a:cubicBezTo>
                <a:cubicBezTo>
                  <a:pt x="971789" y="529528"/>
                  <a:pt x="578130" y="865460"/>
                  <a:pt x="308698" y="1338461"/>
                </a:cubicBezTo>
                <a:cubicBezTo>
                  <a:pt x="180225" y="1561852"/>
                  <a:pt x="97653" y="1808638"/>
                  <a:pt x="65840" y="2064364"/>
                </a:cubicBezTo>
                <a:cubicBezTo>
                  <a:pt x="71943" y="2050505"/>
                  <a:pt x="77284" y="2036391"/>
                  <a:pt x="82115" y="2022150"/>
                </a:cubicBezTo>
                <a:cubicBezTo>
                  <a:pt x="170104" y="1763653"/>
                  <a:pt x="279580" y="1515073"/>
                  <a:pt x="423261" y="1282260"/>
                </a:cubicBezTo>
                <a:cubicBezTo>
                  <a:pt x="630770" y="945565"/>
                  <a:pt x="895371" y="664944"/>
                  <a:pt x="1231812" y="454001"/>
                </a:cubicBezTo>
                <a:cubicBezTo>
                  <a:pt x="1535193" y="263783"/>
                  <a:pt x="1866802" y="149729"/>
                  <a:pt x="2219772" y="85645"/>
                </a:cubicBezTo>
                <a:close/>
                <a:moveTo>
                  <a:pt x="2612541" y="836"/>
                </a:moveTo>
                <a:cubicBezTo>
                  <a:pt x="2715914" y="-4250"/>
                  <a:pt x="2831240" y="14695"/>
                  <a:pt x="2946311" y="35548"/>
                </a:cubicBezTo>
                <a:cubicBezTo>
                  <a:pt x="3291652" y="98106"/>
                  <a:pt x="3631144" y="182915"/>
                  <a:pt x="3961100" y="303581"/>
                </a:cubicBezTo>
                <a:cubicBezTo>
                  <a:pt x="4278341" y="419543"/>
                  <a:pt x="4581341" y="563350"/>
                  <a:pt x="4854588" y="764502"/>
                </a:cubicBezTo>
                <a:cubicBezTo>
                  <a:pt x="5067438" y="921152"/>
                  <a:pt x="5250408" y="1105521"/>
                  <a:pt x="5377813" y="1339732"/>
                </a:cubicBezTo>
                <a:cubicBezTo>
                  <a:pt x="5459812" y="1489986"/>
                  <a:pt x="5510304" y="1655396"/>
                  <a:pt x="5526198" y="1825829"/>
                </a:cubicBezTo>
                <a:cubicBezTo>
                  <a:pt x="5538277" y="1951327"/>
                  <a:pt x="5527342" y="2074917"/>
                  <a:pt x="5510558" y="2199398"/>
                </a:cubicBezTo>
                <a:cubicBezTo>
                  <a:pt x="5502967" y="2266991"/>
                  <a:pt x="5502713" y="2335195"/>
                  <a:pt x="5509796" y="2402839"/>
                </a:cubicBezTo>
                <a:cubicBezTo>
                  <a:pt x="5534208" y="2664197"/>
                  <a:pt x="5468472" y="2926051"/>
                  <a:pt x="5323520" y="3144890"/>
                </a:cubicBezTo>
                <a:cubicBezTo>
                  <a:pt x="5201340" y="3332234"/>
                  <a:pt x="5041042" y="3491719"/>
                  <a:pt x="4853062" y="3612932"/>
                </a:cubicBezTo>
                <a:cubicBezTo>
                  <a:pt x="4671110" y="3732072"/>
                  <a:pt x="4498566" y="3864563"/>
                  <a:pt x="4316359" y="3982940"/>
                </a:cubicBezTo>
                <a:cubicBezTo>
                  <a:pt x="4019717" y="4175573"/>
                  <a:pt x="3701077" y="4317347"/>
                  <a:pt x="3352557" y="4386771"/>
                </a:cubicBezTo>
                <a:cubicBezTo>
                  <a:pt x="3160954" y="4425590"/>
                  <a:pt x="2964456" y="4434173"/>
                  <a:pt x="2770207" y="4412201"/>
                </a:cubicBezTo>
                <a:cubicBezTo>
                  <a:pt x="2685525" y="4402537"/>
                  <a:pt x="2599953" y="4402410"/>
                  <a:pt x="2514889" y="4393637"/>
                </a:cubicBezTo>
                <a:cubicBezTo>
                  <a:pt x="2307137" y="4370851"/>
                  <a:pt x="2102209" y="4327277"/>
                  <a:pt x="1903167" y="4263562"/>
                </a:cubicBezTo>
                <a:cubicBezTo>
                  <a:pt x="1560623" y="4156119"/>
                  <a:pt x="1238932" y="4006972"/>
                  <a:pt x="948393" y="3794249"/>
                </a:cubicBezTo>
                <a:cubicBezTo>
                  <a:pt x="647554" y="3573897"/>
                  <a:pt x="396813" y="3308660"/>
                  <a:pt x="223634" y="2975526"/>
                </a:cubicBezTo>
                <a:cubicBezTo>
                  <a:pt x="129454" y="2796370"/>
                  <a:pt x="67150" y="2602198"/>
                  <a:pt x="39520" y="2401695"/>
                </a:cubicBezTo>
                <a:cubicBezTo>
                  <a:pt x="34510" y="2367555"/>
                  <a:pt x="26729" y="2333872"/>
                  <a:pt x="16252" y="2300991"/>
                </a:cubicBezTo>
                <a:cubicBezTo>
                  <a:pt x="-9179" y="2218598"/>
                  <a:pt x="-24" y="2135695"/>
                  <a:pt x="11801" y="2053556"/>
                </a:cubicBezTo>
                <a:cubicBezTo>
                  <a:pt x="93686" y="1480615"/>
                  <a:pt x="377868" y="1021983"/>
                  <a:pt x="812850" y="651084"/>
                </a:cubicBezTo>
                <a:cubicBezTo>
                  <a:pt x="1176755" y="340201"/>
                  <a:pt x="1598260" y="146042"/>
                  <a:pt x="2066810" y="52586"/>
                </a:cubicBezTo>
                <a:cubicBezTo>
                  <a:pt x="2154544" y="35039"/>
                  <a:pt x="2243041" y="23087"/>
                  <a:pt x="2332046" y="14441"/>
                </a:cubicBezTo>
                <a:cubicBezTo>
                  <a:pt x="2421052" y="5794"/>
                  <a:pt x="2508913" y="2107"/>
                  <a:pt x="2612541" y="83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6">
            <a:extLst>
              <a:ext uri="{FF2B5EF4-FFF2-40B4-BE49-F238E27FC236}">
                <a16:creationId xmlns:a16="http://schemas.microsoft.com/office/drawing/2014/main" id="{3EB27620-B0B1-4232-A055-99D347606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3815" y="289514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EECBC"/>
          </a:solidFill>
          <a:ln w="38100" cap="rnd">
            <a:solidFill>
              <a:srgbClr val="4EEC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5A95875-225E-E8C5-35E6-3168F9066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4585" y="3164618"/>
            <a:ext cx="4584921" cy="3021497"/>
          </a:xfrm>
        </p:spPr>
        <p:txBody>
          <a:bodyPr anchor="t">
            <a:normAutofit/>
          </a:bodyPr>
          <a:lstStyle/>
          <a:p>
            <a:r>
              <a:rPr lang="en-US" b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 conclusion, this R script takes us through a comprehensive analysis of crime data, leveraging various visualizations to uncover patterns and trends. The insights gained can inform law enforcement strategies, resource allocation, and community safety initiatives.</a:t>
            </a:r>
            <a:r>
              <a:rPr lang="en-US" b="1">
                <a:effectLst/>
              </a:rPr>
              <a:t> 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427466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07140-C3BA-D7FA-D331-DB32C274F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</a:t>
            </a:r>
          </a:p>
        </p:txBody>
      </p:sp>
      <p:pic>
        <p:nvPicPr>
          <p:cNvPr id="5" name="Content Placeholder 4" descr="A text on a screen&#10;&#10;Description automatically generated with medium confidence">
            <a:extLst>
              <a:ext uri="{FF2B5EF4-FFF2-40B4-BE49-F238E27FC236}">
                <a16:creationId xmlns:a16="http://schemas.microsoft.com/office/drawing/2014/main" id="{5746710B-B990-7567-52CE-A04EE7948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75204" y="2211295"/>
            <a:ext cx="2501900" cy="1701800"/>
          </a:xfrm>
        </p:spPr>
      </p:pic>
    </p:spTree>
    <p:extLst>
      <p:ext uri="{BB962C8B-B14F-4D97-AF65-F5344CB8AC3E}">
        <p14:creationId xmlns:p14="http://schemas.microsoft.com/office/powerpoint/2010/main" val="3441241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24D22-E07C-B33C-04EF-85A33414D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FE42A0-2664-D9EF-B974-7C2B87D465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68752"/>
            <a:ext cx="5549900" cy="647700"/>
          </a:xfrm>
        </p:spPr>
      </p:pic>
    </p:spTree>
    <p:extLst>
      <p:ext uri="{BB962C8B-B14F-4D97-AF65-F5344CB8AC3E}">
        <p14:creationId xmlns:p14="http://schemas.microsoft.com/office/powerpoint/2010/main" val="3856969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45251-753F-6418-EAFE-78067F99C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</a:t>
            </a:r>
          </a:p>
        </p:txBody>
      </p:sp>
      <p:pic>
        <p:nvPicPr>
          <p:cNvPr id="5" name="Content Placeholder 4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D634F3C3-8B2A-1633-B214-63BE47EA6D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133864"/>
            <a:ext cx="6248400" cy="876300"/>
          </a:xfrm>
        </p:spPr>
      </p:pic>
    </p:spTree>
    <p:extLst>
      <p:ext uri="{BB962C8B-B14F-4D97-AF65-F5344CB8AC3E}">
        <p14:creationId xmlns:p14="http://schemas.microsoft.com/office/powerpoint/2010/main" val="3765445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60D4A-3F49-8795-9B00-6C6772D1A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Reported by Area</a:t>
            </a:r>
          </a:p>
        </p:txBody>
      </p:sp>
      <p:pic>
        <p:nvPicPr>
          <p:cNvPr id="5" name="Content Placeholder 4" descr="A close-up of a math problem&#10;&#10;Description automatically generated">
            <a:extLst>
              <a:ext uri="{FF2B5EF4-FFF2-40B4-BE49-F238E27FC236}">
                <a16:creationId xmlns:a16="http://schemas.microsoft.com/office/drawing/2014/main" id="{CEE70FB5-63E9-2A24-63DE-7091F9C659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10557"/>
            <a:ext cx="3048000" cy="1231900"/>
          </a:xfrm>
        </p:spPr>
      </p:pic>
    </p:spTree>
    <p:extLst>
      <p:ext uri="{BB962C8B-B14F-4D97-AF65-F5344CB8AC3E}">
        <p14:creationId xmlns:p14="http://schemas.microsoft.com/office/powerpoint/2010/main" val="1067079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4E118-2FB0-274D-9820-8B45B900F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374467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Most Common Crime Reported  By Area</a:t>
            </a:r>
          </a:p>
        </p:txBody>
      </p:sp>
      <p:pic>
        <p:nvPicPr>
          <p:cNvPr id="9" name="Content Placeholder 8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D9D7D9A3-6C66-A34D-D28E-9246E0D94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70881"/>
            <a:ext cx="8547100" cy="4140200"/>
          </a:xfrm>
        </p:spPr>
      </p:pic>
    </p:spTree>
    <p:extLst>
      <p:ext uri="{BB962C8B-B14F-4D97-AF65-F5344CB8AC3E}">
        <p14:creationId xmlns:p14="http://schemas.microsoft.com/office/powerpoint/2010/main" val="1358453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4E118-2FB0-274D-9820-8B45B900F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248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Most Common Crime Reported  By Area</a:t>
            </a:r>
          </a:p>
        </p:txBody>
      </p:sp>
      <p:pic>
        <p:nvPicPr>
          <p:cNvPr id="9" name="Content Placeholder 8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D9D7D9A3-6C66-A34D-D28E-9246E0D94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838200" y="1970881"/>
            <a:ext cx="8547100" cy="4140200"/>
          </a:xfrm>
        </p:spPr>
      </p:pic>
      <p:pic>
        <p:nvPicPr>
          <p:cNvPr id="11" name="Picture 10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1032D25-8234-3EB4-869D-08604C554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0" y="0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86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26527-A717-AFE0-4799-056B7B87C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0016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Areas with Least Crimes Reported</a:t>
            </a:r>
          </a:p>
        </p:txBody>
      </p:sp>
      <p:pic>
        <p:nvPicPr>
          <p:cNvPr id="5" name="Content Placeholder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9BA5EA7B-5F66-F226-E64B-2A97B1AEE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54994"/>
            <a:ext cx="8788400" cy="3429000"/>
          </a:xfrm>
        </p:spPr>
      </p:pic>
    </p:spTree>
    <p:extLst>
      <p:ext uri="{BB962C8B-B14F-4D97-AF65-F5344CB8AC3E}">
        <p14:creationId xmlns:p14="http://schemas.microsoft.com/office/powerpoint/2010/main" val="309204944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</TotalTime>
  <Words>149</Words>
  <Application>Microsoft Macintosh PowerPoint</Application>
  <PresentationFormat>Widescreen</PresentationFormat>
  <Paragraphs>40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Modern Love</vt:lpstr>
      <vt:lpstr>The Hand</vt:lpstr>
      <vt:lpstr>SketchyVTI</vt:lpstr>
      <vt:lpstr>HMS520-Fall23_Final</vt:lpstr>
      <vt:lpstr>Introduction</vt:lpstr>
      <vt:lpstr>Libraries</vt:lpstr>
      <vt:lpstr>Loading Data</vt:lpstr>
      <vt:lpstr>Data Cleaning </vt:lpstr>
      <vt:lpstr>Crime Reported by Area</vt:lpstr>
      <vt:lpstr>Most Common Crime Reported  By Area</vt:lpstr>
      <vt:lpstr>Most Common Crime Reported  By Area</vt:lpstr>
      <vt:lpstr>Areas with Least Crimes Reported</vt:lpstr>
      <vt:lpstr>Areas with Least Crimes Reported</vt:lpstr>
      <vt:lpstr>Areas with Most Crime Reported</vt:lpstr>
      <vt:lpstr>Areas with Most Crime Reported</vt:lpstr>
      <vt:lpstr>Victim Age and Sex Relationship</vt:lpstr>
      <vt:lpstr>Victim Age and Sex Relationship</vt:lpstr>
      <vt:lpstr>Victim Heatmap</vt:lpstr>
      <vt:lpstr>Victim Heatmap</vt:lpstr>
      <vt:lpstr>Crime Reported by Sex</vt:lpstr>
      <vt:lpstr>Crime Reported by Sex</vt:lpstr>
      <vt:lpstr>Crime Reported by Age</vt:lpstr>
      <vt:lpstr>Crime Reported by Age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HMS520-Fall23_Final</dc:title>
  <dc:creator>Serwah A Danquah</dc:creator>
  <cp:lastModifiedBy>Serwah A Danquah</cp:lastModifiedBy>
  <cp:revision>4</cp:revision>
  <dcterms:created xsi:type="dcterms:W3CDTF">2023-12-15T07:00:26Z</dcterms:created>
  <dcterms:modified xsi:type="dcterms:W3CDTF">2023-12-15T19:33:28Z</dcterms:modified>
</cp:coreProperties>
</file>

<file path=docProps/thumbnail.jpeg>
</file>